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sldIdLst>
    <p:sldId id="260" r:id="rId2"/>
    <p:sldId id="261" r:id="rId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A2852-554A-406C-A583-3C83C12A4EAC}" v="4" dt="2023-05-23T06:47:23.4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874"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5/10/relationships/revisionInfo" Target="revisionInfo.xml"/><Relationship Id="rId4" Type="http://schemas.openxmlformats.org/officeDocument/2006/relationships/notesMaster" Target="notesMasters/notesMaster1.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t" userId="8a74e928e422a1aa" providerId="LiveId" clId="{016A2852-554A-406C-A583-3C83C12A4EAC}"/>
    <pc:docChg chg="undo custSel modSld">
      <pc:chgData name="Akshat" userId="8a74e928e422a1aa" providerId="LiveId" clId="{016A2852-554A-406C-A583-3C83C12A4EAC}" dt="2023-05-23T06:47:23.433" v="53"/>
      <pc:docMkLst>
        <pc:docMk/>
      </pc:docMkLst>
      <pc:sldChg chg="modSp mod setBg">
        <pc:chgData name="Akshat" userId="8a74e928e422a1aa" providerId="LiveId" clId="{016A2852-554A-406C-A583-3C83C12A4EAC}" dt="2023-05-23T06:47:23.433" v="53"/>
        <pc:sldMkLst>
          <pc:docMk/>
          <pc:sldMk cId="2562833528" sldId="260"/>
        </pc:sldMkLst>
        <pc:spChg chg="mod">
          <ac:chgData name="Akshat" userId="8a74e928e422a1aa" providerId="LiveId" clId="{016A2852-554A-406C-A583-3C83C12A4EAC}" dt="2023-05-23T06:42:05.155" v="6" actId="1076"/>
          <ac:spMkLst>
            <pc:docMk/>
            <pc:sldMk cId="2562833528" sldId="260"/>
            <ac:spMk id="15" creationId="{FC0AE158-2DA7-42D2-AAC5-BE89365BA6FF}"/>
          </ac:spMkLst>
        </pc:spChg>
        <pc:spChg chg="mod">
          <ac:chgData name="Akshat" userId="8a74e928e422a1aa" providerId="LiveId" clId="{016A2852-554A-406C-A583-3C83C12A4EAC}" dt="2023-05-23T06:45:34.119" v="50" actId="207"/>
          <ac:spMkLst>
            <pc:docMk/>
            <pc:sldMk cId="2562833528" sldId="260"/>
            <ac:spMk id="16" creationId="{51A59722-B1D3-4ED5-A663-7B4608B50A18}"/>
          </ac:spMkLst>
        </pc:spChg>
        <pc:spChg chg="mod">
          <ac:chgData name="Akshat" userId="8a74e928e422a1aa" providerId="LiveId" clId="{016A2852-554A-406C-A583-3C83C12A4EAC}" dt="2023-05-23T06:43:44.429" v="38" actId="13822"/>
          <ac:spMkLst>
            <pc:docMk/>
            <pc:sldMk cId="2562833528" sldId="260"/>
            <ac:spMk id="17" creationId="{DFE89506-103A-4D69-88ED-415AE23C3772}"/>
          </ac:spMkLst>
        </pc:spChg>
        <pc:picChg chg="mod">
          <ac:chgData name="Akshat" userId="8a74e928e422a1aa" providerId="LiveId" clId="{016A2852-554A-406C-A583-3C83C12A4EAC}" dt="2023-05-23T06:43:09.539" v="36" actId="14100"/>
          <ac:picMkLst>
            <pc:docMk/>
            <pc:sldMk cId="2562833528" sldId="260"/>
            <ac:picMk id="18" creationId="{AFB8B780-B92F-4BF8-8EAF-809E1CF54073}"/>
          </ac:picMkLst>
        </pc:picChg>
        <pc:picChg chg="mod">
          <ac:chgData name="Akshat" userId="8a74e928e422a1aa" providerId="LiveId" clId="{016A2852-554A-406C-A583-3C83C12A4EAC}" dt="2023-05-23T06:43:33.682" v="37" actId="1440"/>
          <ac:picMkLst>
            <pc:docMk/>
            <pc:sldMk cId="2562833528" sldId="260"/>
            <ac:picMk id="19" creationId="{C9DDECDA-AC01-47B8-B70B-458DA247878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2B5401-FB5E-4027-9C67-BD971DDE06A3}" type="datetimeFigureOut">
              <a:rPr lang="en-US" smtClean="0"/>
              <a:t>5/24/2023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3C7C11-B9CE-4EB9-BD73-BAAE86E750D6}" type="slidenum">
              <a:rPr lang="en-US" smtClean="0"/>
              <a:t>‹#›</a:t>
            </a:fld>
            <a:endParaRPr lang="en-US"/>
          </a:p>
        </p:txBody>
      </p:sp>
    </p:spTree>
    <p:extLst>
      <p:ext uri="{BB962C8B-B14F-4D97-AF65-F5344CB8AC3E}">
        <p14:creationId xmlns:p14="http://schemas.microsoft.com/office/powerpoint/2010/main" val="4054572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03C7C11-B9CE-4EB9-BD73-BAAE86E750D6}" type="slidenum">
              <a:rPr lang="en-US" smtClean="0"/>
              <a:t>1</a:t>
            </a:fld>
            <a:endParaRPr lang="en-US"/>
          </a:p>
        </p:txBody>
      </p:sp>
    </p:spTree>
    <p:extLst>
      <p:ext uri="{BB962C8B-B14F-4D97-AF65-F5344CB8AC3E}">
        <p14:creationId xmlns:p14="http://schemas.microsoft.com/office/powerpoint/2010/main" val="1038857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03C7C11-B9CE-4EB9-BD73-BAAE86E750D6}" type="slidenum">
              <a:rPr lang="en-US" smtClean="0"/>
              <a:t>2</a:t>
            </a:fld>
            <a:endParaRPr lang="en-US"/>
          </a:p>
        </p:txBody>
      </p:sp>
    </p:spTree>
    <p:extLst>
      <p:ext uri="{BB962C8B-B14F-4D97-AF65-F5344CB8AC3E}">
        <p14:creationId xmlns:p14="http://schemas.microsoft.com/office/powerpoint/2010/main" val="1200662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lvl1pPr>
              <a:defRPr sz="4400"/>
            </a:lvl1pPr>
          </a:lstStyle>
          <a:p>
            <a:r>
              <a:rPr lang="en-US" sz="3200" dirty="0">
                <a:solidFill>
                  <a:srgbClr val="C00000"/>
                </a:solidFill>
                <a:latin typeface="Marcellus" panose="020E0602050203020307" pitchFamily="34" charset="0"/>
              </a:rPr>
              <a:t>Title in Marcellus Font Size 32 in Red</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en-US"/>
              <a:t>Dr. Rachana Desai</a:t>
            </a:r>
            <a:endParaRPr lang="en-US" dirty="0"/>
          </a:p>
        </p:txBody>
      </p:sp>
      <p:sp>
        <p:nvSpPr>
          <p:cNvPr id="5" name="Footer Placeholder 4"/>
          <p:cNvSpPr>
            <a:spLocks noGrp="1"/>
          </p:cNvSpPr>
          <p:nvPr>
            <p:ph type="ftr" sz="quarter" idx="11"/>
          </p:nvPr>
        </p:nvSpPr>
        <p:spPr/>
        <p:txBody>
          <a:bodyPr/>
          <a:lstStyle/>
          <a:p>
            <a:r>
              <a:rPr lang="en-US"/>
              <a:t>AM-I   Module 3</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400"/>
            </a:lvl1pPr>
          </a:lstStyle>
          <a:p>
            <a:r>
              <a:rPr lang="en-US" sz="3200" dirty="0">
                <a:solidFill>
                  <a:srgbClr val="C00000"/>
                </a:solidFill>
                <a:latin typeface="Marcellus" panose="020E0602050203020307" pitchFamily="34" charset="0"/>
              </a:rPr>
              <a:t>Title in Marcellus Font Size 32 in Red</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en-US"/>
              <a:t>Dr. Rachana Desai</a:t>
            </a:r>
            <a:endParaRPr lang="en-US" dirty="0"/>
          </a:p>
        </p:txBody>
      </p:sp>
      <p:sp>
        <p:nvSpPr>
          <p:cNvPr id="5" name="Footer Placeholder 4"/>
          <p:cNvSpPr>
            <a:spLocks noGrp="1"/>
          </p:cNvSpPr>
          <p:nvPr>
            <p:ph type="ftr" sz="quarter" idx="11"/>
          </p:nvPr>
        </p:nvSpPr>
        <p:spPr/>
        <p:txBody>
          <a:bodyPr/>
          <a:lstStyle/>
          <a:p>
            <a:r>
              <a:rPr lang="en-US"/>
              <a:t>AM-I   Module 3</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274638"/>
            <a:ext cx="2057400" cy="5851525"/>
          </a:xfrm>
        </p:spPr>
        <p:txBody>
          <a:bodyPr vert="eaVert"/>
          <a:lstStyle>
            <a:lvl1pPr>
              <a:defRPr sz="4400"/>
            </a:lvl1pPr>
          </a:lstStyle>
          <a:p>
            <a:r>
              <a:rPr lang="en-US" sz="3200" dirty="0">
                <a:solidFill>
                  <a:srgbClr val="C00000"/>
                </a:solidFill>
                <a:latin typeface="Marcellus" panose="020E0602050203020307" pitchFamily="34" charset="0"/>
              </a:rPr>
              <a:t>Title in Marcellus Font Size 32 in Red</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en-US"/>
              <a:t>Dr. Rachana Desai</a:t>
            </a:r>
            <a:endParaRPr lang="en-US" dirty="0"/>
          </a:p>
        </p:txBody>
      </p:sp>
      <p:sp>
        <p:nvSpPr>
          <p:cNvPr id="5" name="Footer Placeholder 4"/>
          <p:cNvSpPr>
            <a:spLocks noGrp="1"/>
          </p:cNvSpPr>
          <p:nvPr>
            <p:ph type="ftr" sz="quarter" idx="11"/>
          </p:nvPr>
        </p:nvSpPr>
        <p:spPr/>
        <p:txBody>
          <a:bodyPr/>
          <a:lstStyle/>
          <a:p>
            <a:r>
              <a:rPr lang="en-US"/>
              <a:t>AM-I   Module 3</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762000"/>
            <a:ext cx="8229600" cy="655638"/>
          </a:xfrm>
        </p:spPr>
        <p:txBody>
          <a:bodyPr/>
          <a:lstStyle>
            <a:lvl1pPr>
              <a:defRPr sz="4400">
                <a:solidFill>
                  <a:srgbClr val="FF0000"/>
                </a:solidFill>
              </a:defRPr>
            </a:lvl1pPr>
          </a:lstStyle>
          <a:p>
            <a:r>
              <a:rPr lang="en-US" sz="3200" dirty="0">
                <a:solidFill>
                  <a:srgbClr val="C00000"/>
                </a:solidFill>
                <a:latin typeface="Marcellus" panose="020E0602050203020307" pitchFamily="34" charset="0"/>
              </a:rPr>
              <a:t>Title in Marcellus Font Size 32 in Red</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r>
              <a:rPr lang="en-US"/>
              <a:t>Dr. Rachana Desai</a:t>
            </a:r>
            <a:endParaRPr lang="en-US" dirty="0"/>
          </a:p>
        </p:txBody>
      </p:sp>
      <p:sp>
        <p:nvSpPr>
          <p:cNvPr id="5" name="Footer Placeholder 4"/>
          <p:cNvSpPr>
            <a:spLocks noGrp="1"/>
          </p:cNvSpPr>
          <p:nvPr>
            <p:ph type="ftr" sz="quarter" idx="11"/>
          </p:nvPr>
        </p:nvSpPr>
        <p:spPr/>
        <p:txBody>
          <a:bodyPr/>
          <a:lstStyle/>
          <a:p>
            <a:r>
              <a:rPr lang="en-US" dirty="0"/>
              <a:t>AM-I   Module 3</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normAutofit/>
          </a:bodyPr>
          <a:lstStyle>
            <a:lvl1pPr algn="l">
              <a:defRPr sz="4000" b="1" cap="all"/>
            </a:lvl1pPr>
          </a:lstStyle>
          <a:p>
            <a:r>
              <a:rPr lang="en-US" sz="3200" dirty="0">
                <a:solidFill>
                  <a:srgbClr val="C00000"/>
                </a:solidFill>
                <a:latin typeface="Marcellus" panose="020E0602050203020307" pitchFamily="34" charset="0"/>
              </a:rPr>
              <a:t>Title in Marcellus Font Size 32 in Red</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en-US"/>
              <a:t>Dr. Rachana Desai</a:t>
            </a:r>
            <a:endParaRPr lang="en-US" dirty="0"/>
          </a:p>
        </p:txBody>
      </p:sp>
      <p:sp>
        <p:nvSpPr>
          <p:cNvPr id="5" name="Footer Placeholder 4"/>
          <p:cNvSpPr>
            <a:spLocks noGrp="1"/>
          </p:cNvSpPr>
          <p:nvPr>
            <p:ph type="ftr" sz="quarter" idx="11"/>
          </p:nvPr>
        </p:nvSpPr>
        <p:spPr/>
        <p:txBody>
          <a:bodyPr/>
          <a:lstStyle/>
          <a:p>
            <a:r>
              <a:rPr lang="en-US"/>
              <a:t>AM-I   Module 3</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400"/>
            </a:lvl1pPr>
          </a:lstStyle>
          <a:p>
            <a:r>
              <a:rPr lang="en-US" sz="3200" dirty="0">
                <a:solidFill>
                  <a:srgbClr val="C00000"/>
                </a:solidFill>
                <a:latin typeface="Marcellus" panose="020E0602050203020307" pitchFamily="34" charset="0"/>
              </a:rPr>
              <a:t>Title in Marcellus Font Size 32 in Red</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en-US"/>
              <a:t>Dr. Rachana Desai</a:t>
            </a:r>
            <a:endParaRPr lang="en-US" dirty="0"/>
          </a:p>
        </p:txBody>
      </p:sp>
      <p:sp>
        <p:nvSpPr>
          <p:cNvPr id="6" name="Footer Placeholder 5"/>
          <p:cNvSpPr>
            <a:spLocks noGrp="1"/>
          </p:cNvSpPr>
          <p:nvPr>
            <p:ph type="ftr" sz="quarter" idx="11"/>
          </p:nvPr>
        </p:nvSpPr>
        <p:spPr/>
        <p:txBody>
          <a:bodyPr/>
          <a:lstStyle/>
          <a:p>
            <a:r>
              <a:rPr lang="en-US"/>
              <a:t>AM-I   Module 3</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400"/>
            </a:lvl1pPr>
          </a:lstStyle>
          <a:p>
            <a:r>
              <a:rPr lang="en-US" sz="3200" dirty="0">
                <a:solidFill>
                  <a:srgbClr val="C00000"/>
                </a:solidFill>
                <a:latin typeface="Marcellus" panose="020E0602050203020307" pitchFamily="34" charset="0"/>
              </a:rPr>
              <a:t>Title in Marcellus Font Size 32 in Red</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en-US"/>
              <a:t>Dr. Rachana Desai</a:t>
            </a:r>
            <a:endParaRPr lang="en-US" dirty="0"/>
          </a:p>
        </p:txBody>
      </p:sp>
      <p:sp>
        <p:nvSpPr>
          <p:cNvPr id="8" name="Footer Placeholder 7"/>
          <p:cNvSpPr>
            <a:spLocks noGrp="1"/>
          </p:cNvSpPr>
          <p:nvPr>
            <p:ph type="ftr" sz="quarter" idx="11"/>
          </p:nvPr>
        </p:nvSpPr>
        <p:spPr/>
        <p:txBody>
          <a:bodyPr/>
          <a:lstStyle/>
          <a:p>
            <a:r>
              <a:rPr lang="en-US"/>
              <a:t>AM-I   Module 3</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400"/>
            </a:lvl1pPr>
          </a:lstStyle>
          <a:p>
            <a:r>
              <a:rPr lang="en-US" sz="3200" dirty="0">
                <a:solidFill>
                  <a:srgbClr val="C00000"/>
                </a:solidFill>
                <a:latin typeface="Marcellus" panose="020E0602050203020307" pitchFamily="34" charset="0"/>
              </a:rPr>
              <a:t>Title in Marcellus Font Size 32 in Red</a:t>
            </a:r>
            <a:endParaRPr lang="en-US" dirty="0"/>
          </a:p>
        </p:txBody>
      </p:sp>
      <p:sp>
        <p:nvSpPr>
          <p:cNvPr id="3" name="Date Placeholder 2"/>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en-US"/>
              <a:t>Dr. Rachana Desai</a:t>
            </a:r>
            <a:endParaRPr lang="en-US" dirty="0"/>
          </a:p>
        </p:txBody>
      </p:sp>
      <p:sp>
        <p:nvSpPr>
          <p:cNvPr id="4" name="Footer Placeholder 3"/>
          <p:cNvSpPr>
            <a:spLocks noGrp="1"/>
          </p:cNvSpPr>
          <p:nvPr>
            <p:ph type="ftr" sz="quarter" idx="11"/>
          </p:nvPr>
        </p:nvSpPr>
        <p:spPr/>
        <p:txBody>
          <a:bodyPr/>
          <a:lstStyle/>
          <a:p>
            <a:r>
              <a:rPr lang="en-US"/>
              <a:t>AM-I   Module 3</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en-US"/>
              <a:t>Dr. Rachana Desai</a:t>
            </a:r>
            <a:endParaRPr lang="en-US" dirty="0"/>
          </a:p>
        </p:txBody>
      </p:sp>
      <p:sp>
        <p:nvSpPr>
          <p:cNvPr id="3" name="Footer Placeholder 2"/>
          <p:cNvSpPr>
            <a:spLocks noGrp="1"/>
          </p:cNvSpPr>
          <p:nvPr>
            <p:ph type="ftr" sz="quarter" idx="11"/>
          </p:nvPr>
        </p:nvSpPr>
        <p:spPr/>
        <p:txBody>
          <a:bodyPr/>
          <a:lstStyle/>
          <a:p>
            <a:r>
              <a:rPr lang="en-US"/>
              <a:t>AM-I   Module 3</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en-US"/>
              <a:t>Dr. Rachana Desai</a:t>
            </a:r>
            <a:endParaRPr lang="en-US" dirty="0"/>
          </a:p>
        </p:txBody>
      </p:sp>
      <p:sp>
        <p:nvSpPr>
          <p:cNvPr id="6" name="Footer Placeholder 5"/>
          <p:cNvSpPr>
            <a:spLocks noGrp="1"/>
          </p:cNvSpPr>
          <p:nvPr>
            <p:ph type="ftr" sz="quarter" idx="11"/>
          </p:nvPr>
        </p:nvSpPr>
        <p:spPr/>
        <p:txBody>
          <a:bodyPr/>
          <a:lstStyle/>
          <a:p>
            <a:r>
              <a:rPr lang="en-US"/>
              <a:t>AM-I   Module 3</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en-US"/>
              <a:t>Dr. Rachana Desai</a:t>
            </a:r>
            <a:endParaRPr lang="en-US" dirty="0"/>
          </a:p>
        </p:txBody>
      </p:sp>
      <p:sp>
        <p:nvSpPr>
          <p:cNvPr id="6" name="Footer Placeholder 5"/>
          <p:cNvSpPr>
            <a:spLocks noGrp="1"/>
          </p:cNvSpPr>
          <p:nvPr>
            <p:ph type="ftr" sz="quarter" idx="11"/>
          </p:nvPr>
        </p:nvSpPr>
        <p:spPr/>
        <p:txBody>
          <a:bodyPr/>
          <a:lstStyle/>
          <a:p>
            <a:r>
              <a:rPr lang="en-US"/>
              <a:t>AM-I   Module 3</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Dr. Rachana Desai</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AM-I   Module 3</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9" name="Picture 8">
            <a:extLst>
              <a:ext uri="{FF2B5EF4-FFF2-40B4-BE49-F238E27FC236}">
                <a16:creationId xmlns:a16="http://schemas.microsoft.com/office/drawing/2014/main" id="{1547C2F5-D0C4-4329-8DC2-48B66EE4F515}"/>
              </a:ext>
            </a:extLst>
          </p:cNvPr>
          <p:cNvPicPr>
            <a:picLocks noChangeAspect="1"/>
          </p:cNvPicPr>
          <p:nvPr userDrawn="1"/>
        </p:nvPicPr>
        <p:blipFill>
          <a:blip r:embed="rId13"/>
          <a:stretch>
            <a:fillRect/>
          </a:stretch>
        </p:blipFill>
        <p:spPr>
          <a:xfrm rot="5400000">
            <a:off x="4198458" y="1933318"/>
            <a:ext cx="702416" cy="9188666"/>
          </a:xfrm>
          <a:prstGeom prst="rect">
            <a:avLst/>
          </a:prstGeom>
        </p:spPr>
      </p:pic>
      <p:pic>
        <p:nvPicPr>
          <p:cNvPr id="10" name="Picture 9">
            <a:extLst>
              <a:ext uri="{FF2B5EF4-FFF2-40B4-BE49-F238E27FC236}">
                <a16:creationId xmlns:a16="http://schemas.microsoft.com/office/drawing/2014/main" id="{B15A553C-6E56-4E14-9B40-3D70033DB61F}"/>
              </a:ext>
            </a:extLst>
          </p:cNvPr>
          <p:cNvPicPr>
            <a:picLocks noChangeAspect="1"/>
          </p:cNvPicPr>
          <p:nvPr userDrawn="1"/>
        </p:nvPicPr>
        <p:blipFill>
          <a:blip r:embed="rId14"/>
          <a:stretch>
            <a:fillRect/>
          </a:stretch>
        </p:blipFill>
        <p:spPr>
          <a:xfrm rot="5400000">
            <a:off x="5533989" y="2568564"/>
            <a:ext cx="207492" cy="7008270"/>
          </a:xfrm>
          <a:prstGeom prst="rect">
            <a:avLst/>
          </a:prstGeom>
        </p:spPr>
      </p:pic>
      <p:sp>
        <p:nvSpPr>
          <p:cNvPr id="2" name="Title Placeholder 1"/>
          <p:cNvSpPr>
            <a:spLocks noGrp="1"/>
          </p:cNvSpPr>
          <p:nvPr>
            <p:ph type="title"/>
          </p:nvPr>
        </p:nvSpPr>
        <p:spPr>
          <a:xfrm>
            <a:off x="457200" y="721920"/>
            <a:ext cx="8229600" cy="695718"/>
          </a:xfrm>
          <a:prstGeom prst="rect">
            <a:avLst/>
          </a:prstGeom>
        </p:spPr>
        <p:txBody>
          <a:bodyPr vert="horz" lIns="91440" tIns="45720" rIns="91440" bIns="45720" rtlCol="0" anchor="ctr">
            <a:normAutofit/>
          </a:bodyPr>
          <a:lstStyle/>
          <a:p>
            <a:r>
              <a:rPr lang="en-US" sz="3200" dirty="0">
                <a:solidFill>
                  <a:srgbClr val="C00000"/>
                </a:solidFill>
                <a:latin typeface="Marcellus" panose="020E0602050203020307" pitchFamily="34" charset="0"/>
              </a:rPr>
              <a:t>Title in Marcellus Font Size 32 in Red</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rgbClr val="C00000"/>
          </a:solidFill>
          <a:latin typeface="+mj-lt"/>
          <a:ea typeface="+mj-ea"/>
          <a:cs typeface="+mj-cs"/>
        </a:defRPr>
      </a:lvl1pPr>
    </p:titleStyle>
    <p:bodyStyle>
      <a:lvl1pPr marL="342900" indent="-342900" algn="l" defTabSz="914400" rtl="0" eaLnBrk="1" latinLnBrk="0" hangingPunct="1">
        <a:spcBef>
          <a:spcPct val="20000"/>
        </a:spcBef>
        <a:buFont typeface="Wingdings" pitchFamily="2" charset="2"/>
        <a:buChar char="v"/>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svg"/><Relationship Id="rId3" Type="http://schemas.openxmlformats.org/officeDocument/2006/relationships/image" Target="../media/image3.png"/><Relationship Id="rId21" Type="http://schemas.openxmlformats.org/officeDocument/2006/relationships/image" Target="../media/image20.png"/><Relationship Id="rId7" Type="http://schemas.microsoft.com/office/2017/06/relationships/model3d" Target="../media/model3d1.glb"/><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3.pn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hyperlink" Target="https://www.ijsr.net/archive/v9i11/SR201122201029.pdf" TargetMode="External"/><Relationship Id="rId2" Type="http://schemas.openxmlformats.org/officeDocument/2006/relationships/notesSlide" Target="../notesSlides/notesSlide2.xml"/><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dirty="0"/>
              <a:t>24/04/2023</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a:t>
            </a:fld>
            <a:endParaRPr lang="en-US" dirty="0"/>
          </a:p>
        </p:txBody>
      </p:sp>
      <p:sp>
        <p:nvSpPr>
          <p:cNvPr id="15" name="Title 1">
            <a:extLst>
              <a:ext uri="{FF2B5EF4-FFF2-40B4-BE49-F238E27FC236}">
                <a16:creationId xmlns:a16="http://schemas.microsoft.com/office/drawing/2014/main" id="{FC0AE158-2DA7-42D2-AAC5-BE89365BA6FF}"/>
              </a:ext>
            </a:extLst>
          </p:cNvPr>
          <p:cNvSpPr txBox="1">
            <a:spLocks/>
          </p:cNvSpPr>
          <p:nvPr/>
        </p:nvSpPr>
        <p:spPr>
          <a:xfrm>
            <a:off x="1524000" y="225187"/>
            <a:ext cx="6781800" cy="511831"/>
          </a:xfrm>
          <a:prstGeom prst="rect">
            <a:avLst/>
          </a:prstGeom>
        </p:spPr>
        <p:txBody>
          <a:bodyPr vert="horz" lIns="91440" tIns="45720" rIns="91440" bIns="45720" rtlCol="0" anchor="ctr">
            <a:noAutofit/>
          </a:bodyPr>
          <a:lstStyle>
            <a:lvl1pPr algn="l" defTabSz="1280160" rtl="0" eaLnBrk="1" latinLnBrk="0" hangingPunct="1">
              <a:lnSpc>
                <a:spcPct val="90000"/>
              </a:lnSpc>
              <a:spcBef>
                <a:spcPct val="0"/>
              </a:spcBef>
              <a:buNone/>
              <a:defRPr sz="5880" b="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spcBef>
                <a:spcPts val="0"/>
              </a:spcBef>
            </a:pPr>
            <a:r>
              <a:rPr lang="en-US" sz="1000" b="1" dirty="0">
                <a:solidFill>
                  <a:schemeClr val="bg1"/>
                </a:solidFill>
                <a:latin typeface="Times New Roman" panose="02020603050405020304" pitchFamily="18" charset="0"/>
              </a:rPr>
              <a:t>       K. J. Somaiya College of Engineering, Mumbai – 400 077</a:t>
            </a:r>
            <a:endParaRPr lang="en-US" sz="1000" dirty="0">
              <a:solidFill>
                <a:schemeClr val="bg1"/>
              </a:solidFill>
              <a:latin typeface="Arial" panose="020B0604020202020204" pitchFamily="34" charset="0"/>
            </a:endParaRPr>
          </a:p>
          <a:p>
            <a:pPr algn="ctr">
              <a:spcBef>
                <a:spcPts val="0"/>
              </a:spcBef>
            </a:pPr>
            <a:r>
              <a:rPr lang="en-US" sz="1000" dirty="0">
                <a:solidFill>
                  <a:schemeClr val="bg1"/>
                </a:solidFill>
                <a:latin typeface="Times New Roman" panose="02020603050405020304" pitchFamily="18" charset="0"/>
              </a:rPr>
              <a:t>(A Constituent College of Somaiya </a:t>
            </a:r>
            <a:r>
              <a:rPr lang="en-US" sz="1000" dirty="0" err="1">
                <a:solidFill>
                  <a:schemeClr val="bg1"/>
                </a:solidFill>
                <a:latin typeface="Times New Roman" panose="02020603050405020304" pitchFamily="18" charset="0"/>
              </a:rPr>
              <a:t>Vidyavihar</a:t>
            </a:r>
            <a:r>
              <a:rPr lang="en-US" sz="1000" dirty="0">
                <a:solidFill>
                  <a:schemeClr val="bg1"/>
                </a:solidFill>
                <a:latin typeface="Times New Roman" panose="02020603050405020304" pitchFamily="18" charset="0"/>
              </a:rPr>
              <a:t> University)</a:t>
            </a:r>
            <a:br>
              <a:rPr lang="en-US" sz="1000" dirty="0">
                <a:solidFill>
                  <a:schemeClr val="bg1"/>
                </a:solidFill>
                <a:latin typeface="Times New Roman" panose="02020603050405020304" pitchFamily="18" charset="0"/>
              </a:rPr>
            </a:br>
            <a:r>
              <a:rPr lang="en-US" sz="1000" b="1" dirty="0">
                <a:solidFill>
                  <a:schemeClr val="bg1"/>
                </a:solidFill>
                <a:latin typeface="Times New Roman" panose="02020603050405020304" pitchFamily="18" charset="0"/>
              </a:rPr>
              <a:t>       Dept. of  Science and Humanities</a:t>
            </a:r>
            <a:endParaRPr lang="en-US" sz="1000" dirty="0">
              <a:solidFill>
                <a:schemeClr val="bg1"/>
              </a:solidFill>
              <a:latin typeface="Arial" panose="020B0604020202020204" pitchFamily="34" charset="0"/>
            </a:endParaRPr>
          </a:p>
          <a:p>
            <a:pPr algn="ctr">
              <a:spcBef>
                <a:spcPts val="0"/>
              </a:spcBef>
            </a:pPr>
            <a:r>
              <a:rPr lang="en-US" sz="1000" b="1" dirty="0">
                <a:solidFill>
                  <a:schemeClr val="bg1"/>
                </a:solidFill>
                <a:latin typeface="Times New Roman" panose="02020603050405020304" pitchFamily="18" charset="0"/>
              </a:rPr>
              <a:t>       F.Y. B. Tech. Semester –II  (2022-23) </a:t>
            </a:r>
            <a:endParaRPr lang="en-US" sz="1000" dirty="0">
              <a:solidFill>
                <a:schemeClr val="bg1"/>
              </a:solidFill>
              <a:latin typeface="Arial" panose="020B0604020202020204" pitchFamily="34" charset="0"/>
            </a:endParaRPr>
          </a:p>
          <a:p>
            <a:pPr algn="ctr">
              <a:spcBef>
                <a:spcPts val="0"/>
              </a:spcBef>
              <a:spcAft>
                <a:spcPts val="0"/>
              </a:spcAft>
            </a:pPr>
            <a:r>
              <a:rPr lang="en-US" sz="1000" b="1" dirty="0">
                <a:solidFill>
                  <a:schemeClr val="bg1"/>
                </a:solidFill>
                <a:latin typeface="Times New Roman" panose="02020603050405020304" pitchFamily="18" charset="0"/>
              </a:rPr>
              <a:t>       Applied Mathematics-II</a:t>
            </a:r>
            <a:endParaRPr lang="en-US" sz="1000" dirty="0">
              <a:solidFill>
                <a:schemeClr val="bg1"/>
              </a:solidFill>
              <a:latin typeface="Arial" panose="020B0604020202020204" pitchFamily="34" charset="0"/>
            </a:endParaRPr>
          </a:p>
          <a:p>
            <a:pPr algn="ctr">
              <a:spcBef>
                <a:spcPts val="0"/>
              </a:spcBef>
              <a:spcAft>
                <a:spcPts val="0"/>
              </a:spcAft>
            </a:pPr>
            <a:r>
              <a:rPr lang="en-US" sz="1000" b="1" dirty="0">
                <a:solidFill>
                  <a:schemeClr val="bg1"/>
                </a:solidFill>
                <a:latin typeface="Times New Roman" panose="02020603050405020304" pitchFamily="18" charset="0"/>
              </a:rPr>
              <a:t>     IA-II</a:t>
            </a:r>
            <a:endParaRPr lang="en-US" sz="1000" dirty="0">
              <a:solidFill>
                <a:schemeClr val="bg1"/>
              </a:solidFill>
              <a:latin typeface="Arial" panose="020B0604020202020204" pitchFamily="34" charset="0"/>
            </a:endParaRPr>
          </a:p>
          <a:p>
            <a:pPr algn="ctr"/>
            <a:endParaRPr lang="en-US" sz="1050" dirty="0"/>
          </a:p>
        </p:txBody>
      </p:sp>
      <p:sp>
        <p:nvSpPr>
          <p:cNvPr id="16" name="TextBox 15">
            <a:extLst>
              <a:ext uri="{FF2B5EF4-FFF2-40B4-BE49-F238E27FC236}">
                <a16:creationId xmlns:a16="http://schemas.microsoft.com/office/drawing/2014/main" id="{51A59722-B1D3-4ED5-A663-7B4608B50A18}"/>
              </a:ext>
            </a:extLst>
          </p:cNvPr>
          <p:cNvSpPr txBox="1"/>
          <p:nvPr/>
        </p:nvSpPr>
        <p:spPr>
          <a:xfrm>
            <a:off x="6438900" y="817819"/>
            <a:ext cx="2705100" cy="507831"/>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IN" sz="900" b="1" dirty="0">
                <a:solidFill>
                  <a:schemeClr val="bg1"/>
                </a:solidFill>
                <a:latin typeface="Berlin Sans FB Demi" panose="020E0802020502020306" pitchFamily="34" charset="0"/>
              </a:rPr>
              <a:t>NAME : Akshat</a:t>
            </a:r>
          </a:p>
          <a:p>
            <a:r>
              <a:rPr lang="en-IN" sz="900" b="1" dirty="0">
                <a:solidFill>
                  <a:schemeClr val="bg1"/>
                </a:solidFill>
                <a:latin typeface="Berlin Sans FB Demi" panose="020E0802020502020306" pitchFamily="34" charset="0"/>
              </a:rPr>
              <a:t>ROLL NO. :16010122221</a:t>
            </a:r>
          </a:p>
          <a:p>
            <a:r>
              <a:rPr lang="en-IN" sz="900" b="1" dirty="0">
                <a:solidFill>
                  <a:schemeClr val="bg1"/>
                </a:solidFill>
                <a:latin typeface="Berlin Sans FB Demi" panose="020E0802020502020306" pitchFamily="34" charset="0"/>
              </a:rPr>
              <a:t>DIV: C3          BATCH: C3-1</a:t>
            </a:r>
          </a:p>
        </p:txBody>
      </p:sp>
      <p:sp>
        <p:nvSpPr>
          <p:cNvPr id="17" name="Title 1">
            <a:extLst>
              <a:ext uri="{FF2B5EF4-FFF2-40B4-BE49-F238E27FC236}">
                <a16:creationId xmlns:a16="http://schemas.microsoft.com/office/drawing/2014/main" id="{DFE89506-103A-4D69-88ED-415AE23C3772}"/>
              </a:ext>
            </a:extLst>
          </p:cNvPr>
          <p:cNvSpPr txBox="1">
            <a:spLocks/>
          </p:cNvSpPr>
          <p:nvPr/>
        </p:nvSpPr>
        <p:spPr>
          <a:xfrm>
            <a:off x="-2459" y="813637"/>
            <a:ext cx="6477001" cy="511831"/>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b="1" dirty="0">
                <a:latin typeface="Arial Black" panose="020B0A04020102020204" pitchFamily="34" charset="0"/>
                <a:cs typeface="Aharoni" panose="020B0604020202020204" pitchFamily="2" charset="-79"/>
              </a:rPr>
              <a:t>Beta function and string theory</a:t>
            </a:r>
          </a:p>
        </p:txBody>
      </p:sp>
      <p:pic>
        <p:nvPicPr>
          <p:cNvPr id="18"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5800" y="0"/>
            <a:ext cx="838200" cy="762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descr="A picture containing drawing&#10;&#10;Description automatically generated">
            <a:extLst>
              <a:ext uri="{FF2B5EF4-FFF2-40B4-BE49-F238E27FC236}">
                <a16:creationId xmlns:a16="http://schemas.microsoft.com/office/drawing/2014/main" id="{C9DDECDA-AC01-47B8-B70B-458DA24787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2667000" cy="7370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Rounded Corners 9">
            <a:extLst>
              <a:ext uri="{FF2B5EF4-FFF2-40B4-BE49-F238E27FC236}">
                <a16:creationId xmlns:a16="http://schemas.microsoft.com/office/drawing/2014/main" id="{EDCCA286-724E-E649-B1EA-5AB395998E85}"/>
              </a:ext>
            </a:extLst>
          </p:cNvPr>
          <p:cNvSpPr/>
          <p:nvPr/>
        </p:nvSpPr>
        <p:spPr>
          <a:xfrm>
            <a:off x="2986106" y="2506479"/>
            <a:ext cx="3200400" cy="1981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dirty="0">
                <a:latin typeface="Berlin Sans FB Demi" panose="020E0802020502020306" pitchFamily="34" charset="0"/>
              </a:rPr>
              <a:t>The Beta function was first studied by Euler and Legendre and was given its name by Jacques Bi-net just as the gamma function for integers describes Factorials, the gamma function can define a binomial coefficient after adjusting indices. The beta function was the first known scattering amplitude in string theory. First conjectured by Gabriele Veneziano.</a:t>
            </a:r>
            <a:endParaRPr lang="en-IN" sz="1200" dirty="0">
              <a:latin typeface="Berlin Sans FB Demi" panose="020E0802020502020306" pitchFamily="34" charset="0"/>
            </a:endParaRPr>
          </a:p>
        </p:txBody>
      </p:sp>
      <mc:AlternateContent xmlns:mc="http://schemas.openxmlformats.org/markup-compatibility/2006">
        <mc:Choice xmlns:am3d="http://schemas.microsoft.com/office/drawing/2017/model3d" Requires="am3d">
          <p:graphicFrame>
            <p:nvGraphicFramePr>
              <p:cNvPr id="12" name="3D Model 11" descr="Caroler in Hoodie">
                <a:extLst>
                  <a:ext uri="{FF2B5EF4-FFF2-40B4-BE49-F238E27FC236}">
                    <a16:creationId xmlns:a16="http://schemas.microsoft.com/office/drawing/2014/main" id="{EF8CFA32-00D6-D8E6-598F-56BBFF838E64}"/>
                  </a:ext>
                </a:extLst>
              </p:cNvPr>
              <p:cNvGraphicFramePr>
                <a:graphicFrameLocks noChangeAspect="1"/>
              </p:cNvGraphicFramePr>
              <p:nvPr>
                <p:extLst>
                  <p:ext uri="{D42A27DB-BD31-4B8C-83A1-F6EECF244321}">
                    <p14:modId xmlns:p14="http://schemas.microsoft.com/office/powerpoint/2010/main" val="3132183783"/>
                  </p:ext>
                </p:extLst>
              </p:nvPr>
            </p:nvGraphicFramePr>
            <p:xfrm>
              <a:off x="-3778" y="817658"/>
              <a:ext cx="861808" cy="4276180"/>
            </p:xfrm>
            <a:graphic>
              <a:graphicData uri="http://schemas.microsoft.com/office/drawing/2017/model3d">
                <am3d:model3d r:embed="rId7">
                  <am3d:spPr>
                    <a:xfrm>
                      <a:off x="0" y="0"/>
                      <a:ext cx="861808" cy="4276180"/>
                    </a:xfrm>
                    <a:prstGeom prst="rect">
                      <a:avLst/>
                    </a:prstGeom>
                  </am3d:spPr>
                  <am3d:camera>
                    <am3d:pos x="0" y="0" z="51919558"/>
                    <am3d:up dx="0" dy="36000000" dz="0"/>
                    <am3d:lookAt x="0" y="0" z="0"/>
                    <am3d:perspective fov="2700000"/>
                  </am3d:camera>
                  <am3d:trans>
                    <am3d:meterPerModelUnit n="10860349" d="1000000"/>
                    <am3d:preTrans dx="62926" dy="-17991016" dz="-1869344"/>
                    <am3d:scale>
                      <am3d:sx n="1000000" d="1000000"/>
                      <am3d:sy n="1000000" d="1000000"/>
                      <am3d:sz n="1000000" d="1000000"/>
                    </am3d:scale>
                    <am3d:rot ax="802801" ay="2474539" az="534728"/>
                    <am3d:postTrans dx="0" dy="0" dz="0"/>
                  </am3d:trans>
                  <am3d:raster rName="Office3DRenderer" rVer="16.0.8326">
                    <am3d:blip r:embed="rId8"/>
                  </am3d:raster>
                  <am3d:objViewport viewportSz="26906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Caroler in Hoodie">
                <a:extLst>
                  <a:ext uri="{FF2B5EF4-FFF2-40B4-BE49-F238E27FC236}">
                    <a16:creationId xmlns:a16="http://schemas.microsoft.com/office/drawing/2014/main" id="{EF8CFA32-00D6-D8E6-598F-56BBFF838E64}"/>
                  </a:ext>
                </a:extLst>
              </p:cNvPr>
              <p:cNvPicPr>
                <a:picLocks noGrp="1" noRot="1" noChangeAspect="1" noMove="1" noResize="1" noEditPoints="1" noAdjustHandles="1" noChangeArrowheads="1" noChangeShapeType="1" noCrop="1"/>
              </p:cNvPicPr>
              <p:nvPr/>
            </p:nvPicPr>
            <p:blipFill>
              <a:blip r:embed="rId8"/>
              <a:stretch>
                <a:fillRect/>
              </a:stretch>
            </p:blipFill>
            <p:spPr>
              <a:xfrm>
                <a:off x="-3778" y="817658"/>
                <a:ext cx="861808" cy="4276180"/>
              </a:xfrm>
              <a:prstGeom prst="rect">
                <a:avLst/>
              </a:prstGeom>
            </p:spPr>
          </p:pic>
        </mc:Fallback>
      </mc:AlternateContent>
      <p:pic>
        <p:nvPicPr>
          <p:cNvPr id="23" name="Graphic 22" descr="Man with thick hair">
            <a:extLst>
              <a:ext uri="{FF2B5EF4-FFF2-40B4-BE49-F238E27FC236}">
                <a16:creationId xmlns:a16="http://schemas.microsoft.com/office/drawing/2014/main" id="{C50D13D7-9D19-9972-E70C-FFD01F8E6A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8186737" y="3071465"/>
            <a:ext cx="695325" cy="762000"/>
          </a:xfrm>
          <a:prstGeom prst="rect">
            <a:avLst/>
          </a:prstGeom>
        </p:spPr>
      </p:pic>
      <p:pic>
        <p:nvPicPr>
          <p:cNvPr id="27" name="Graphic 26" descr="A smiling face">
            <a:extLst>
              <a:ext uri="{FF2B5EF4-FFF2-40B4-BE49-F238E27FC236}">
                <a16:creationId xmlns:a16="http://schemas.microsoft.com/office/drawing/2014/main" id="{EA367B4D-49E2-B18C-EC46-4ECDBDE801D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8369300" y="3339917"/>
            <a:ext cx="304800" cy="314325"/>
          </a:xfrm>
          <a:prstGeom prst="rect">
            <a:avLst/>
          </a:prstGeom>
        </p:spPr>
      </p:pic>
      <p:sp>
        <p:nvSpPr>
          <p:cNvPr id="28" name="Speech Bubble: Oval 27">
            <a:extLst>
              <a:ext uri="{FF2B5EF4-FFF2-40B4-BE49-F238E27FC236}">
                <a16:creationId xmlns:a16="http://schemas.microsoft.com/office/drawing/2014/main" id="{38343B5E-B8B0-E427-B86D-EAC224DEB80F}"/>
              </a:ext>
            </a:extLst>
          </p:cNvPr>
          <p:cNvSpPr/>
          <p:nvPr/>
        </p:nvSpPr>
        <p:spPr>
          <a:xfrm flipH="1">
            <a:off x="6556749" y="1480278"/>
            <a:ext cx="2469402" cy="1413497"/>
          </a:xfrm>
          <a:prstGeom prst="wedgeEllipseCallout">
            <a:avLst/>
          </a:prstGeom>
          <a:gradFill>
            <a:gsLst>
              <a:gs pos="0">
                <a:schemeClr val="accent5">
                  <a:shade val="51000"/>
                  <a:satMod val="130000"/>
                  <a:alpha val="0"/>
                </a:schemeClr>
              </a:gs>
              <a:gs pos="80000">
                <a:schemeClr val="accent5">
                  <a:shade val="93000"/>
                  <a:satMod val="130000"/>
                </a:schemeClr>
              </a:gs>
              <a:gs pos="100000">
                <a:schemeClr val="accent5">
                  <a:shade val="94000"/>
                  <a:satMod val="135000"/>
                </a:schemeClr>
              </a:gs>
            </a:gsLst>
            <a:lin ang="15600000" scaled="0"/>
          </a:gra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800" b="1" dirty="0"/>
              <a:t> </a:t>
            </a:r>
            <a:r>
              <a:rPr lang="en-US" sz="900" b="1" dirty="0">
                <a:latin typeface="Bahnschrift SemiCondensed" panose="020B0502040204020203" pitchFamily="34" charset="0"/>
              </a:rPr>
              <a:t>The incomplete beta function is generalization of the beta function that replaces the definite integral of the beta function with an indefinite integral. The situation is analogous to the incomplete gamma function being a generalization of gamma function.</a:t>
            </a:r>
            <a:endParaRPr lang="en-IN" sz="900" b="1" dirty="0">
              <a:latin typeface="Bahnschrift SemiCondensed" panose="020B0502040204020203" pitchFamily="34" charset="0"/>
            </a:endParaRPr>
          </a:p>
        </p:txBody>
      </p:sp>
      <p:sp>
        <p:nvSpPr>
          <p:cNvPr id="29" name="Rectangle: Rounded Corners 28">
            <a:extLst>
              <a:ext uri="{FF2B5EF4-FFF2-40B4-BE49-F238E27FC236}">
                <a16:creationId xmlns:a16="http://schemas.microsoft.com/office/drawing/2014/main" id="{23D39866-BE73-5D4F-15F6-A59B7B9E566F}"/>
              </a:ext>
            </a:extLst>
          </p:cNvPr>
          <p:cNvSpPr/>
          <p:nvPr/>
        </p:nvSpPr>
        <p:spPr>
          <a:xfrm>
            <a:off x="850958" y="1394900"/>
            <a:ext cx="1938337" cy="2796101"/>
          </a:xfrm>
          <a:prstGeom prst="roundRect">
            <a:avLst/>
          </a:prstGeom>
          <a:gradFill>
            <a:gsLst>
              <a:gs pos="0">
                <a:schemeClr val="accent5">
                  <a:shade val="51000"/>
                  <a:satMod val="130000"/>
                  <a:alpha val="4000"/>
                </a:schemeClr>
              </a:gs>
              <a:gs pos="80000">
                <a:schemeClr val="accent5">
                  <a:shade val="93000"/>
                  <a:satMod val="130000"/>
                </a:schemeClr>
              </a:gs>
              <a:gs pos="100000">
                <a:schemeClr val="accent5">
                  <a:shade val="94000"/>
                  <a:satMod val="135000"/>
                </a:schemeClr>
              </a:gs>
            </a:gsLst>
          </a:gradFill>
        </p:spPr>
        <p:style>
          <a:lnRef idx="0">
            <a:schemeClr val="accent5"/>
          </a:lnRef>
          <a:fillRef idx="3">
            <a:schemeClr val="accent5"/>
          </a:fillRef>
          <a:effectRef idx="3">
            <a:schemeClr val="accent5"/>
          </a:effectRef>
          <a:fontRef idx="minor">
            <a:schemeClr val="lt1"/>
          </a:fontRef>
        </p:style>
        <p:txBody>
          <a:bodyPr rtlCol="0" anchor="t"/>
          <a:lstStyle/>
          <a:p>
            <a:pPr algn="ctr"/>
            <a:r>
              <a:rPr lang="en-US" sz="1200" u="sng" dirty="0">
                <a:latin typeface="Berlin Sans FB Demi" panose="020E0802020502020306" pitchFamily="34" charset="0"/>
              </a:rPr>
              <a:t>Beta function and string theory.</a:t>
            </a:r>
          </a:p>
          <a:p>
            <a:pPr algn="ctr"/>
            <a:endParaRPr lang="en-US" sz="1200" u="sng" dirty="0">
              <a:latin typeface="Berlin Sans FB Demi" panose="020E0802020502020306" pitchFamily="34" charset="0"/>
            </a:endParaRPr>
          </a:p>
          <a:p>
            <a:pPr algn="ctr"/>
            <a:endParaRPr lang="en-US" sz="1200" u="sng" dirty="0">
              <a:latin typeface="Berlin Sans FB Demi" panose="020E0802020502020306" pitchFamily="34" charset="0"/>
            </a:endParaRPr>
          </a:p>
          <a:p>
            <a:pPr algn="ctr"/>
            <a:endParaRPr lang="en-US" sz="1200" u="sng" dirty="0">
              <a:latin typeface="Berlin Sans FB Demi" panose="020E0802020502020306" pitchFamily="34" charset="0"/>
            </a:endParaRPr>
          </a:p>
          <a:p>
            <a:pPr algn="ctr"/>
            <a:r>
              <a:rPr lang="en-IN" sz="1200" u="sng" dirty="0">
                <a:latin typeface="Berlin Sans FB Demi" panose="020E0802020502020306" pitchFamily="34" charset="0"/>
              </a:rPr>
              <a:t>Properties of Beta Function.</a:t>
            </a:r>
          </a:p>
          <a:p>
            <a:pPr marL="171450" indent="-171450">
              <a:buFont typeface="Arial" panose="020B0604020202020204" pitchFamily="34" charset="0"/>
              <a:buChar char="•"/>
            </a:pPr>
            <a:r>
              <a:rPr lang="en-US" sz="900" dirty="0"/>
              <a:t>The beta function is symmetric i.e.; </a:t>
            </a:r>
            <a:r>
              <a:rPr lang="en-IN" sz="900" dirty="0"/>
              <a:t>    </a:t>
            </a:r>
            <a:r>
              <a:rPr lang="en-IN" sz="1200" i="1" dirty="0">
                <a:latin typeface="+mj-lt"/>
              </a:rPr>
              <a:t>B(</a:t>
            </a:r>
            <a:r>
              <a:rPr lang="en-IN" sz="1200" i="1" dirty="0" err="1">
                <a:latin typeface="+mj-lt"/>
              </a:rPr>
              <a:t>m,n</a:t>
            </a:r>
            <a:r>
              <a:rPr lang="en-IN" sz="1200" i="1" dirty="0">
                <a:latin typeface="+mj-lt"/>
              </a:rPr>
              <a:t>)=B(</a:t>
            </a:r>
            <a:r>
              <a:rPr lang="en-IN" sz="1200" i="1" dirty="0" err="1">
                <a:latin typeface="+mj-lt"/>
              </a:rPr>
              <a:t>m,n</a:t>
            </a:r>
            <a:r>
              <a:rPr lang="en-IN" sz="1200" i="1" dirty="0">
                <a:latin typeface="+mj-lt"/>
              </a:rPr>
              <a:t>)</a:t>
            </a:r>
          </a:p>
          <a:p>
            <a:pPr marL="171450" indent="-171450">
              <a:buFont typeface="Arial" panose="020B0604020202020204" pitchFamily="34" charset="0"/>
              <a:buChar char="•"/>
            </a:pPr>
            <a:r>
              <a:rPr lang="en-US" sz="900" dirty="0"/>
              <a:t>When m and n are positive integers, it follows  definition of gamma function that: </a:t>
            </a:r>
            <a:endParaRPr lang="en-IN" sz="900" dirty="0"/>
          </a:p>
          <a:p>
            <a:pPr algn="ctr"/>
            <a:endParaRPr lang="en-IN" sz="1200" b="1" u="sng" dirty="0">
              <a:latin typeface="Berlin Sans FB Demi" panose="020E0802020502020306" pitchFamily="34" charset="0"/>
            </a:endParaRPr>
          </a:p>
          <a:p>
            <a:pPr algn="ctr"/>
            <a:endParaRPr lang="en-IN" sz="1200" u="sng" dirty="0">
              <a:latin typeface="Berlin Sans FB Demi" panose="020E0802020502020306" pitchFamily="34" charset="0"/>
            </a:endParaRPr>
          </a:p>
          <a:p>
            <a:pPr algn="ctr"/>
            <a:endParaRPr lang="en-IN" sz="1200" u="sng" dirty="0">
              <a:latin typeface="Berlin Sans FB Demi" panose="020E0802020502020306" pitchFamily="34" charset="0"/>
            </a:endParaRPr>
          </a:p>
          <a:p>
            <a:pPr algn="ctr"/>
            <a:r>
              <a:rPr lang="en-IN" sz="1200" u="sng" dirty="0">
                <a:latin typeface="Berlin Sans FB Demi" panose="020E0802020502020306" pitchFamily="34" charset="0"/>
              </a:rPr>
              <a:t> </a:t>
            </a:r>
          </a:p>
        </p:txBody>
      </p:sp>
      <p:pic>
        <p:nvPicPr>
          <p:cNvPr id="31" name="Picture 30">
            <a:extLst>
              <a:ext uri="{FF2B5EF4-FFF2-40B4-BE49-F238E27FC236}">
                <a16:creationId xmlns:a16="http://schemas.microsoft.com/office/drawing/2014/main" id="{75BD7A2A-3085-B563-0270-32F05EE1C471}"/>
              </a:ext>
            </a:extLst>
          </p:cNvPr>
          <p:cNvPicPr>
            <a:picLocks noChangeAspect="1"/>
          </p:cNvPicPr>
          <p:nvPr/>
        </p:nvPicPr>
        <p:blipFill>
          <a:blip r:embed="rId13"/>
          <a:stretch>
            <a:fillRect/>
          </a:stretch>
        </p:blipFill>
        <p:spPr>
          <a:xfrm>
            <a:off x="1126531" y="1953184"/>
            <a:ext cx="1315125" cy="5166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3" name="Picture 32">
            <a:extLst>
              <a:ext uri="{FF2B5EF4-FFF2-40B4-BE49-F238E27FC236}">
                <a16:creationId xmlns:a16="http://schemas.microsoft.com/office/drawing/2014/main" id="{6D3D2C49-F790-665B-A797-D1E478288132}"/>
              </a:ext>
            </a:extLst>
          </p:cNvPr>
          <p:cNvPicPr>
            <a:picLocks noChangeAspect="1"/>
          </p:cNvPicPr>
          <p:nvPr/>
        </p:nvPicPr>
        <p:blipFill>
          <a:blip r:embed="rId14"/>
          <a:stretch>
            <a:fillRect/>
          </a:stretch>
        </p:blipFill>
        <p:spPr>
          <a:xfrm>
            <a:off x="1189590" y="3732426"/>
            <a:ext cx="1295512" cy="3823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7" name="Rectangle: Rounded Corners 36">
            <a:extLst>
              <a:ext uri="{FF2B5EF4-FFF2-40B4-BE49-F238E27FC236}">
                <a16:creationId xmlns:a16="http://schemas.microsoft.com/office/drawing/2014/main" id="{C713635E-AA04-6D80-FDE0-5FC4BDAE59B4}"/>
              </a:ext>
            </a:extLst>
          </p:cNvPr>
          <p:cNvSpPr/>
          <p:nvPr/>
        </p:nvSpPr>
        <p:spPr>
          <a:xfrm>
            <a:off x="57503" y="4301376"/>
            <a:ext cx="2971800" cy="1773142"/>
          </a:xfrm>
          <a:prstGeom prst="roundRect">
            <a:avLst/>
          </a:prstGeom>
          <a:gradFill>
            <a:gsLst>
              <a:gs pos="0">
                <a:schemeClr val="accent5">
                  <a:shade val="51000"/>
                  <a:satMod val="130000"/>
                  <a:alpha val="8000"/>
                </a:schemeClr>
              </a:gs>
              <a:gs pos="80000">
                <a:schemeClr val="accent5">
                  <a:shade val="93000"/>
                  <a:satMod val="130000"/>
                </a:schemeClr>
              </a:gs>
              <a:gs pos="100000">
                <a:schemeClr val="accent5">
                  <a:shade val="94000"/>
                  <a:satMod val="135000"/>
                </a:schemeClr>
              </a:gs>
            </a:gsLst>
            <a:lin ang="13800000" scaled="0"/>
          </a:gradFill>
        </p:spPr>
        <p:style>
          <a:lnRef idx="0">
            <a:schemeClr val="accent5"/>
          </a:lnRef>
          <a:fillRef idx="3">
            <a:schemeClr val="accent5"/>
          </a:fillRef>
          <a:effectRef idx="3">
            <a:schemeClr val="accent5"/>
          </a:effectRef>
          <a:fontRef idx="minor">
            <a:schemeClr val="lt1"/>
          </a:fontRef>
        </p:style>
        <p:txBody>
          <a:bodyPr rtlCol="0" anchor="ctr"/>
          <a:lstStyle/>
          <a:p>
            <a:r>
              <a:rPr lang="en-US" sz="1400" b="1" u="sng" dirty="0"/>
              <a:t>It has many other forms, including:</a:t>
            </a:r>
          </a:p>
          <a:p>
            <a:endParaRPr lang="en-US" sz="1050" b="1" u="sng" dirty="0"/>
          </a:p>
          <a:p>
            <a:endParaRPr lang="en-US" sz="1050" b="1" u="sng" dirty="0"/>
          </a:p>
          <a:p>
            <a:endParaRPr lang="en-US" sz="1050" b="1" u="sng" dirty="0"/>
          </a:p>
          <a:p>
            <a:endParaRPr lang="en-US" sz="1050" b="1" u="sng" dirty="0"/>
          </a:p>
          <a:p>
            <a:endParaRPr lang="en-US" sz="1050" b="1" u="sng" dirty="0"/>
          </a:p>
          <a:p>
            <a:endParaRPr lang="en-US" sz="1050" b="1" u="sng" dirty="0"/>
          </a:p>
          <a:p>
            <a:endParaRPr lang="en-US" sz="1050" b="1" u="sng" dirty="0"/>
          </a:p>
          <a:p>
            <a:endParaRPr lang="en-US" sz="1050" b="1" u="sng" dirty="0"/>
          </a:p>
          <a:p>
            <a:endParaRPr lang="en-IN" sz="1050" b="1" u="sng" dirty="0"/>
          </a:p>
        </p:txBody>
      </p:sp>
      <p:pic>
        <p:nvPicPr>
          <p:cNvPr id="39" name="Picture 38">
            <a:extLst>
              <a:ext uri="{FF2B5EF4-FFF2-40B4-BE49-F238E27FC236}">
                <a16:creationId xmlns:a16="http://schemas.microsoft.com/office/drawing/2014/main" id="{97C8E1DC-6A5F-F787-F88D-2798880C4757}"/>
              </a:ext>
            </a:extLst>
          </p:cNvPr>
          <p:cNvPicPr>
            <a:picLocks noChangeAspect="1"/>
          </p:cNvPicPr>
          <p:nvPr/>
        </p:nvPicPr>
        <p:blipFill>
          <a:blip r:embed="rId15"/>
          <a:stretch>
            <a:fillRect/>
          </a:stretch>
        </p:blipFill>
        <p:spPr>
          <a:xfrm>
            <a:off x="200256" y="4616850"/>
            <a:ext cx="1219306" cy="3291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1" name="Picture 40">
            <a:extLst>
              <a:ext uri="{FF2B5EF4-FFF2-40B4-BE49-F238E27FC236}">
                <a16:creationId xmlns:a16="http://schemas.microsoft.com/office/drawing/2014/main" id="{87DDFB44-5F5C-B594-0CFC-475A1BB19C46}"/>
              </a:ext>
            </a:extLst>
          </p:cNvPr>
          <p:cNvPicPr>
            <a:picLocks noChangeAspect="1"/>
          </p:cNvPicPr>
          <p:nvPr/>
        </p:nvPicPr>
        <p:blipFill>
          <a:blip r:embed="rId16"/>
          <a:stretch>
            <a:fillRect/>
          </a:stretch>
        </p:blipFill>
        <p:spPr>
          <a:xfrm>
            <a:off x="191791" y="4981819"/>
            <a:ext cx="2644369" cy="3002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3" name="Picture 42">
            <a:extLst>
              <a:ext uri="{FF2B5EF4-FFF2-40B4-BE49-F238E27FC236}">
                <a16:creationId xmlns:a16="http://schemas.microsoft.com/office/drawing/2014/main" id="{A7D6078B-232B-376A-FD0D-9855767382DA}"/>
              </a:ext>
            </a:extLst>
          </p:cNvPr>
          <p:cNvPicPr>
            <a:picLocks noChangeAspect="1"/>
          </p:cNvPicPr>
          <p:nvPr/>
        </p:nvPicPr>
        <p:blipFill>
          <a:blip r:embed="rId17"/>
          <a:stretch>
            <a:fillRect/>
          </a:stretch>
        </p:blipFill>
        <p:spPr>
          <a:xfrm>
            <a:off x="201815" y="5303987"/>
            <a:ext cx="2644370" cy="3182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5" name="Picture 44">
            <a:extLst>
              <a:ext uri="{FF2B5EF4-FFF2-40B4-BE49-F238E27FC236}">
                <a16:creationId xmlns:a16="http://schemas.microsoft.com/office/drawing/2014/main" id="{60229691-BFBA-EAA1-4601-F6F0E798D3EA}"/>
              </a:ext>
            </a:extLst>
          </p:cNvPr>
          <p:cNvPicPr>
            <a:picLocks noChangeAspect="1"/>
          </p:cNvPicPr>
          <p:nvPr/>
        </p:nvPicPr>
        <p:blipFill>
          <a:blip r:embed="rId18"/>
          <a:stretch>
            <a:fillRect/>
          </a:stretch>
        </p:blipFill>
        <p:spPr>
          <a:xfrm>
            <a:off x="191791" y="5652122"/>
            <a:ext cx="2608794" cy="3591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6" name="Rectangle: Rounded Corners 45">
            <a:extLst>
              <a:ext uri="{FF2B5EF4-FFF2-40B4-BE49-F238E27FC236}">
                <a16:creationId xmlns:a16="http://schemas.microsoft.com/office/drawing/2014/main" id="{CA24C20F-86D3-D332-3B1C-699B084013A4}"/>
              </a:ext>
            </a:extLst>
          </p:cNvPr>
          <p:cNvSpPr/>
          <p:nvPr/>
        </p:nvSpPr>
        <p:spPr>
          <a:xfrm>
            <a:off x="3204707" y="4553876"/>
            <a:ext cx="2734586" cy="1412036"/>
          </a:xfrm>
          <a:prstGeom prst="roundRect">
            <a:avLst/>
          </a:prstGeom>
          <a:gradFill>
            <a:gsLst>
              <a:gs pos="0">
                <a:schemeClr val="accent5">
                  <a:shade val="51000"/>
                  <a:satMod val="130000"/>
                  <a:alpha val="0"/>
                </a:schemeClr>
              </a:gs>
              <a:gs pos="80000">
                <a:schemeClr val="accent5">
                  <a:shade val="93000"/>
                  <a:satMod val="130000"/>
                </a:schemeClr>
              </a:gs>
              <a:gs pos="100000">
                <a:schemeClr val="accent5">
                  <a:shade val="94000"/>
                  <a:satMod val="135000"/>
                </a:schemeClr>
              </a:gs>
            </a:gsLst>
            <a:lin ang="18000000" scaled="0"/>
          </a:gra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dirty="0"/>
          </a:p>
        </p:txBody>
      </p:sp>
      <p:pic>
        <p:nvPicPr>
          <p:cNvPr id="48" name="Picture 47">
            <a:extLst>
              <a:ext uri="{FF2B5EF4-FFF2-40B4-BE49-F238E27FC236}">
                <a16:creationId xmlns:a16="http://schemas.microsoft.com/office/drawing/2014/main" id="{06B9B3A2-E927-935E-5AE3-F3E0C216DB4C}"/>
              </a:ext>
            </a:extLst>
          </p:cNvPr>
          <p:cNvPicPr>
            <a:picLocks noChangeAspect="1"/>
          </p:cNvPicPr>
          <p:nvPr/>
        </p:nvPicPr>
        <p:blipFill>
          <a:blip r:embed="rId19"/>
          <a:stretch>
            <a:fillRect/>
          </a:stretch>
        </p:blipFill>
        <p:spPr>
          <a:xfrm>
            <a:off x="3410303" y="4591291"/>
            <a:ext cx="2065197" cy="2126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0" name="Picture 49">
            <a:extLst>
              <a:ext uri="{FF2B5EF4-FFF2-40B4-BE49-F238E27FC236}">
                <a16:creationId xmlns:a16="http://schemas.microsoft.com/office/drawing/2014/main" id="{0A28D5FF-F48E-1321-BEFC-85B2D4EA9C64}"/>
              </a:ext>
            </a:extLst>
          </p:cNvPr>
          <p:cNvPicPr>
            <a:picLocks noChangeAspect="1"/>
          </p:cNvPicPr>
          <p:nvPr/>
        </p:nvPicPr>
        <p:blipFill>
          <a:blip r:embed="rId20"/>
          <a:stretch>
            <a:fillRect/>
          </a:stretch>
        </p:blipFill>
        <p:spPr>
          <a:xfrm>
            <a:off x="3410303" y="4876344"/>
            <a:ext cx="2065198" cy="3003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2" name="Picture 51">
            <a:extLst>
              <a:ext uri="{FF2B5EF4-FFF2-40B4-BE49-F238E27FC236}">
                <a16:creationId xmlns:a16="http://schemas.microsoft.com/office/drawing/2014/main" id="{10BCB5D8-AAB9-FE31-E059-DD46D9851E47}"/>
              </a:ext>
            </a:extLst>
          </p:cNvPr>
          <p:cNvPicPr>
            <a:picLocks noChangeAspect="1"/>
          </p:cNvPicPr>
          <p:nvPr/>
        </p:nvPicPr>
        <p:blipFill>
          <a:blip r:embed="rId21"/>
          <a:stretch>
            <a:fillRect/>
          </a:stretch>
        </p:blipFill>
        <p:spPr>
          <a:xfrm>
            <a:off x="3412854" y="5239160"/>
            <a:ext cx="2065199" cy="2819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4" name="Picture 53">
            <a:extLst>
              <a:ext uri="{FF2B5EF4-FFF2-40B4-BE49-F238E27FC236}">
                <a16:creationId xmlns:a16="http://schemas.microsoft.com/office/drawing/2014/main" id="{B67F9C2C-53ED-0DF3-884F-684513433BDA}"/>
              </a:ext>
            </a:extLst>
          </p:cNvPr>
          <p:cNvPicPr>
            <a:picLocks noChangeAspect="1"/>
          </p:cNvPicPr>
          <p:nvPr/>
        </p:nvPicPr>
        <p:blipFill>
          <a:blip r:embed="rId22"/>
          <a:stretch>
            <a:fillRect/>
          </a:stretch>
        </p:blipFill>
        <p:spPr>
          <a:xfrm>
            <a:off x="3410303" y="5568538"/>
            <a:ext cx="2065199" cy="327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5" name="Speech Bubble: Oval 54">
            <a:extLst>
              <a:ext uri="{FF2B5EF4-FFF2-40B4-BE49-F238E27FC236}">
                <a16:creationId xmlns:a16="http://schemas.microsoft.com/office/drawing/2014/main" id="{52C55673-92B2-0779-36AC-20ED4ADF0630}"/>
              </a:ext>
            </a:extLst>
          </p:cNvPr>
          <p:cNvSpPr/>
          <p:nvPr/>
        </p:nvSpPr>
        <p:spPr>
          <a:xfrm flipV="1">
            <a:off x="6529272" y="4141908"/>
            <a:ext cx="2590800" cy="1480304"/>
          </a:xfrm>
          <a:prstGeom prst="wedgeEllipseCallout">
            <a:avLst/>
          </a:prstGeom>
          <a:gradFill>
            <a:gsLst>
              <a:gs pos="0">
                <a:schemeClr val="accent5">
                  <a:shade val="51000"/>
                  <a:satMod val="130000"/>
                  <a:alpha val="0"/>
                </a:schemeClr>
              </a:gs>
              <a:gs pos="80000">
                <a:schemeClr val="accent5">
                  <a:shade val="93000"/>
                  <a:satMod val="130000"/>
                </a:schemeClr>
              </a:gs>
              <a:gs pos="100000">
                <a:schemeClr val="accent5">
                  <a:shade val="94000"/>
                  <a:satMod val="135000"/>
                </a:schemeClr>
              </a:gs>
            </a:gsLst>
            <a:lin ang="14400000" scaled="0"/>
          </a:gradFill>
        </p:spPr>
        <p:style>
          <a:lnRef idx="0">
            <a:schemeClr val="accent5"/>
          </a:lnRef>
          <a:fillRef idx="3">
            <a:schemeClr val="accent5"/>
          </a:fillRef>
          <a:effectRef idx="3">
            <a:schemeClr val="accent5"/>
          </a:effectRef>
          <a:fontRef idx="minor">
            <a:schemeClr val="lt1"/>
          </a:fontRef>
        </p:style>
        <p:txBody>
          <a:bodyPr vert="horz" rtlCol="0" anchor="ctr"/>
          <a:lstStyle/>
          <a:p>
            <a:pPr algn="ctr"/>
            <a:endParaRPr lang="en-IN" dirty="0"/>
          </a:p>
        </p:txBody>
      </p:sp>
      <p:sp>
        <p:nvSpPr>
          <p:cNvPr id="56" name="Rectangle: Rounded Corners 55">
            <a:extLst>
              <a:ext uri="{FF2B5EF4-FFF2-40B4-BE49-F238E27FC236}">
                <a16:creationId xmlns:a16="http://schemas.microsoft.com/office/drawing/2014/main" id="{E2A723EB-2323-79BA-BA57-F91CB1B8D108}"/>
              </a:ext>
            </a:extLst>
          </p:cNvPr>
          <p:cNvSpPr/>
          <p:nvPr/>
        </p:nvSpPr>
        <p:spPr>
          <a:xfrm>
            <a:off x="6705600" y="4224575"/>
            <a:ext cx="2238144" cy="1316459"/>
          </a:xfrm>
          <a:prstGeom prst="round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050" b="1" dirty="0">
                <a:solidFill>
                  <a:schemeClr val="bg1"/>
                </a:solidFill>
                <a:latin typeface="Bahnschrift SemiLight SemiConde" panose="020B0502040204020203" pitchFamily="34" charset="0"/>
              </a:rPr>
              <a:t>An Italian theoretical physicist and the founder of string theory Gabriele Veneziano first conjectured the beta function as the Scattering amplitude  in string theory</a:t>
            </a:r>
            <a:r>
              <a:rPr lang="en-US" sz="1050" dirty="0">
                <a:solidFill>
                  <a:schemeClr val="bg1"/>
                </a:solidFill>
                <a:latin typeface="Berlin Sans FB Demi" panose="020E0802020502020306" pitchFamily="34" charset="0"/>
              </a:rPr>
              <a:t>. </a:t>
            </a:r>
            <a:endParaRPr lang="en-IN" sz="1050" dirty="0">
              <a:solidFill>
                <a:schemeClr val="bg1"/>
              </a:solidFill>
              <a:latin typeface="Berlin Sans FB Demi" panose="020E0802020502020306" pitchFamily="34" charset="0"/>
            </a:endParaRPr>
          </a:p>
        </p:txBody>
      </p:sp>
      <p:sp>
        <p:nvSpPr>
          <p:cNvPr id="2" name="Double Wave 1">
            <a:extLst>
              <a:ext uri="{FF2B5EF4-FFF2-40B4-BE49-F238E27FC236}">
                <a16:creationId xmlns:a16="http://schemas.microsoft.com/office/drawing/2014/main" id="{91DE2F13-207D-5848-46C8-0AFF62A6F238}"/>
              </a:ext>
            </a:extLst>
          </p:cNvPr>
          <p:cNvSpPr/>
          <p:nvPr/>
        </p:nvSpPr>
        <p:spPr>
          <a:xfrm>
            <a:off x="2934030" y="1364262"/>
            <a:ext cx="3540512" cy="1123510"/>
          </a:xfrm>
          <a:prstGeom prst="doubleWave">
            <a:avLst/>
          </a:prstGeom>
          <a:gradFill>
            <a:gsLst>
              <a:gs pos="0">
                <a:schemeClr val="accent5">
                  <a:shade val="51000"/>
                  <a:satMod val="130000"/>
                  <a:alpha val="0"/>
                </a:schemeClr>
              </a:gs>
              <a:gs pos="80000">
                <a:schemeClr val="accent5">
                  <a:shade val="93000"/>
                  <a:satMod val="130000"/>
                </a:schemeClr>
              </a:gs>
              <a:gs pos="100000">
                <a:schemeClr val="accent5">
                  <a:shade val="94000"/>
                  <a:satMod val="135000"/>
                </a:schemeClr>
              </a:gs>
            </a:gsLst>
            <a:lin ang="18000000" scaled="0"/>
          </a:gra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050" b="1" i="0" dirty="0">
                <a:solidFill>
                  <a:schemeClr val="bg1"/>
                </a:solidFill>
                <a:effectLst/>
                <a:ea typeface="SimSun" panose="02010600030101010101" pitchFamily="2" charset="-122"/>
              </a:rPr>
              <a:t>In string theory, the beta function plays a crucial role in understanding the behavior of the theory at different energy scales. The beta function is a mathematical function that describes how the coupling constants in a quantum field theory change as the energy scale is varied.</a:t>
            </a:r>
            <a:endParaRPr lang="en-IN" sz="1050" b="1" dirty="0">
              <a:solidFill>
                <a:schemeClr val="bg1"/>
              </a:solidFill>
              <a:ea typeface="SimSun" panose="02010600030101010101" pitchFamily="2" charset="-122"/>
            </a:endParaRPr>
          </a:p>
        </p:txBody>
      </p:sp>
      <p:pic>
        <p:nvPicPr>
          <p:cNvPr id="7" name="Graphic 6" descr="A woman with bangs">
            <a:extLst>
              <a:ext uri="{FF2B5EF4-FFF2-40B4-BE49-F238E27FC236}">
                <a16:creationId xmlns:a16="http://schemas.microsoft.com/office/drawing/2014/main" id="{FA6C30E2-E966-BE8F-5791-7F505E2DBAF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582697" y="3124651"/>
            <a:ext cx="742950" cy="857250"/>
          </a:xfrm>
          <a:prstGeom prst="rect">
            <a:avLst/>
          </a:prstGeom>
        </p:spPr>
      </p:pic>
      <p:pic>
        <p:nvPicPr>
          <p:cNvPr id="9" name="Graphic 8" descr="A woman's face">
            <a:extLst>
              <a:ext uri="{FF2B5EF4-FFF2-40B4-BE49-F238E27FC236}">
                <a16:creationId xmlns:a16="http://schemas.microsoft.com/office/drawing/2014/main" id="{9ED08E9F-92AD-DCC5-AD45-8D2B97946B1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881821" y="3477067"/>
            <a:ext cx="304800" cy="323850"/>
          </a:xfrm>
          <a:prstGeom prst="rect">
            <a:avLst/>
          </a:prstGeom>
        </p:spPr>
      </p:pic>
    </p:spTree>
    <p:extLst>
      <p:ext uri="{BB962C8B-B14F-4D97-AF65-F5344CB8AC3E}">
        <p14:creationId xmlns:p14="http://schemas.microsoft.com/office/powerpoint/2010/main" val="2562833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74C085-6CF9-6303-ECDE-B78C5798BFE0}"/>
              </a:ext>
            </a:extLst>
          </p:cNvPr>
          <p:cNvSpPr>
            <a:spLocks noGrp="1"/>
          </p:cNvSpPr>
          <p:nvPr>
            <p:ph type="dt" sz="half" idx="10"/>
          </p:nvPr>
        </p:nvSpPr>
        <p:spPr/>
        <p:txBody>
          <a:bodyPr/>
          <a:lstStyle/>
          <a:p>
            <a:r>
              <a:rPr lang="en-US" dirty="0"/>
              <a:t>24/05/2023</a:t>
            </a:r>
          </a:p>
        </p:txBody>
      </p:sp>
      <p:sp>
        <p:nvSpPr>
          <p:cNvPr id="6" name="Slide Number Placeholder 5">
            <a:extLst>
              <a:ext uri="{FF2B5EF4-FFF2-40B4-BE49-F238E27FC236}">
                <a16:creationId xmlns:a16="http://schemas.microsoft.com/office/drawing/2014/main" id="{D52FD869-9EDF-F4D0-1528-F6732DFB5739}"/>
              </a:ext>
            </a:extLst>
          </p:cNvPr>
          <p:cNvSpPr>
            <a:spLocks noGrp="1"/>
          </p:cNvSpPr>
          <p:nvPr>
            <p:ph type="sldNum" sz="quarter" idx="12"/>
          </p:nvPr>
        </p:nvSpPr>
        <p:spPr/>
        <p:txBody>
          <a:bodyPr/>
          <a:lstStyle/>
          <a:p>
            <a:fld id="{B6F15528-21DE-4FAA-801E-634DDDAF4B2B}" type="slidenum">
              <a:rPr lang="en-US" smtClean="0"/>
              <a:pPr/>
              <a:t>2</a:t>
            </a:fld>
            <a:endParaRPr lang="en-US" dirty="0"/>
          </a:p>
        </p:txBody>
      </p:sp>
      <p:pic>
        <p:nvPicPr>
          <p:cNvPr id="3" name="Graphic 2" descr="Man lifting hand">
            <a:extLst>
              <a:ext uri="{FF2B5EF4-FFF2-40B4-BE49-F238E27FC236}">
                <a16:creationId xmlns:a16="http://schemas.microsoft.com/office/drawing/2014/main" id="{A44BFB2E-0F5D-CC83-BECE-D0B6EF909A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831492"/>
            <a:ext cx="2209800" cy="3140180"/>
          </a:xfrm>
          <a:prstGeom prst="rect">
            <a:avLst/>
          </a:prstGeom>
        </p:spPr>
      </p:pic>
      <p:pic>
        <p:nvPicPr>
          <p:cNvPr id="8" name="Graphic 7" descr="Man with thick hair">
            <a:extLst>
              <a:ext uri="{FF2B5EF4-FFF2-40B4-BE49-F238E27FC236}">
                <a16:creationId xmlns:a16="http://schemas.microsoft.com/office/drawing/2014/main" id="{45B0390B-EC1E-A6D0-FE5F-B62CE2F1B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2201" y="136525"/>
            <a:ext cx="695325" cy="802916"/>
          </a:xfrm>
          <a:prstGeom prst="rect">
            <a:avLst/>
          </a:prstGeom>
        </p:spPr>
      </p:pic>
      <p:pic>
        <p:nvPicPr>
          <p:cNvPr id="12" name="Graphic 11" descr="A surprised face">
            <a:extLst>
              <a:ext uri="{FF2B5EF4-FFF2-40B4-BE49-F238E27FC236}">
                <a16:creationId xmlns:a16="http://schemas.microsoft.com/office/drawing/2014/main" id="{F45173B5-32DB-7DEF-578A-DEE514DFD64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9553" y="469541"/>
            <a:ext cx="304800" cy="361950"/>
          </a:xfrm>
          <a:prstGeom prst="rect">
            <a:avLst/>
          </a:prstGeom>
        </p:spPr>
      </p:pic>
      <p:sp>
        <p:nvSpPr>
          <p:cNvPr id="13" name="Scroll: Vertical 12">
            <a:extLst>
              <a:ext uri="{FF2B5EF4-FFF2-40B4-BE49-F238E27FC236}">
                <a16:creationId xmlns:a16="http://schemas.microsoft.com/office/drawing/2014/main" id="{ABD2DA1A-1AE6-0C10-F47A-1BF8D224EFBA}"/>
              </a:ext>
            </a:extLst>
          </p:cNvPr>
          <p:cNvSpPr/>
          <p:nvPr/>
        </p:nvSpPr>
        <p:spPr>
          <a:xfrm>
            <a:off x="1598011" y="28576"/>
            <a:ext cx="3047233" cy="4114238"/>
          </a:xfrm>
          <a:prstGeom prst="verticalScroll">
            <a:avLst/>
          </a:prstGeom>
          <a:gradFill>
            <a:gsLst>
              <a:gs pos="0">
                <a:schemeClr val="accent5">
                  <a:shade val="51000"/>
                  <a:satMod val="130000"/>
                  <a:alpha val="0"/>
                </a:schemeClr>
              </a:gs>
              <a:gs pos="80000">
                <a:schemeClr val="accent5">
                  <a:shade val="93000"/>
                  <a:satMod val="130000"/>
                </a:schemeClr>
              </a:gs>
              <a:gs pos="100000">
                <a:schemeClr val="accent5">
                  <a:shade val="94000"/>
                  <a:satMod val="135000"/>
                </a:schemeClr>
              </a:gs>
            </a:gsLst>
            <a:lin ang="18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b="1" i="0" dirty="0">
                <a:solidFill>
                  <a:schemeClr val="bg1"/>
                </a:solidFill>
                <a:effectLst/>
                <a:latin typeface="SimSun" panose="02010600030101010101" pitchFamily="2" charset="-122"/>
                <a:ea typeface="SimSun" panose="02010600030101010101" pitchFamily="2" charset="-122"/>
              </a:rPr>
              <a:t>In the context of string theory, the beta function describes the running of the string coupling constant. The string coupling constant determines the strength of the interactions between strings. In perturbative string theory, the coupling constant depends on the characteristic length scale of the strings, which is related to the energy scale.</a:t>
            </a:r>
          </a:p>
          <a:p>
            <a:pPr algn="ctr"/>
            <a:r>
              <a:rPr lang="en-US" sz="1100" b="1" i="0" dirty="0">
                <a:solidFill>
                  <a:schemeClr val="bg1"/>
                </a:solidFill>
                <a:effectLst/>
                <a:latin typeface="SimSun" panose="02010600030101010101" pitchFamily="2" charset="-122"/>
                <a:ea typeface="SimSun" panose="02010600030101010101" pitchFamily="2" charset="-122"/>
              </a:rPr>
              <a:t>The beta function provides information about how the string coupling constant changes as we move to higher or lower energy scales. It tells us whether the coupling becomes stronger or weaker as we probe shorter or longer distance scales</a:t>
            </a:r>
            <a:r>
              <a:rPr lang="en-US" sz="1050" b="1" i="0" dirty="0">
                <a:solidFill>
                  <a:schemeClr val="bg1"/>
                </a:solidFill>
                <a:effectLst/>
                <a:latin typeface="SimSun" panose="02010600030101010101" pitchFamily="2" charset="-122"/>
                <a:ea typeface="SimSun" panose="02010600030101010101" pitchFamily="2" charset="-122"/>
              </a:rPr>
              <a:t>. </a:t>
            </a:r>
            <a:endParaRPr lang="en-IN" sz="1050" b="1" dirty="0">
              <a:solidFill>
                <a:schemeClr val="bg1"/>
              </a:solidFill>
              <a:latin typeface="SimSun" panose="02010600030101010101" pitchFamily="2" charset="-122"/>
              <a:ea typeface="SimSun" panose="02010600030101010101" pitchFamily="2" charset="-122"/>
            </a:endParaRPr>
          </a:p>
        </p:txBody>
      </p:sp>
      <p:pic>
        <p:nvPicPr>
          <p:cNvPr id="15" name="Graphic 14" descr="Female wearing a skirt">
            <a:extLst>
              <a:ext uri="{FF2B5EF4-FFF2-40B4-BE49-F238E27FC236}">
                <a16:creationId xmlns:a16="http://schemas.microsoft.com/office/drawing/2014/main" id="{7E42B02F-E7D4-AADD-C4C5-40E322982B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7200900" y="955056"/>
            <a:ext cx="2209800" cy="3187757"/>
          </a:xfrm>
          <a:prstGeom prst="rect">
            <a:avLst/>
          </a:prstGeom>
        </p:spPr>
      </p:pic>
      <p:pic>
        <p:nvPicPr>
          <p:cNvPr id="19" name="Graphic 18" descr="Woman with long hair">
            <a:extLst>
              <a:ext uri="{FF2B5EF4-FFF2-40B4-BE49-F238E27FC236}">
                <a16:creationId xmlns:a16="http://schemas.microsoft.com/office/drawing/2014/main" id="{6BBC0C71-DEF0-F986-F3E3-7741A9647C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8167687" y="431181"/>
            <a:ext cx="976313" cy="1047750"/>
          </a:xfrm>
          <a:prstGeom prst="rect">
            <a:avLst/>
          </a:prstGeom>
        </p:spPr>
      </p:pic>
      <p:pic>
        <p:nvPicPr>
          <p:cNvPr id="21" name="Graphic 20" descr="A smiling woman">
            <a:extLst>
              <a:ext uri="{FF2B5EF4-FFF2-40B4-BE49-F238E27FC236}">
                <a16:creationId xmlns:a16="http://schemas.microsoft.com/office/drawing/2014/main" id="{28897DC7-F921-851C-3B7E-6DAFD62489D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a:off x="8360799" y="730340"/>
            <a:ext cx="381000" cy="333375"/>
          </a:xfrm>
          <a:prstGeom prst="rect">
            <a:avLst/>
          </a:prstGeom>
        </p:spPr>
      </p:pic>
      <p:sp>
        <p:nvSpPr>
          <p:cNvPr id="22" name="Scroll: Vertical 21">
            <a:extLst>
              <a:ext uri="{FF2B5EF4-FFF2-40B4-BE49-F238E27FC236}">
                <a16:creationId xmlns:a16="http://schemas.microsoft.com/office/drawing/2014/main" id="{7A353B62-25D1-C608-0815-AE44812C2F63}"/>
              </a:ext>
            </a:extLst>
          </p:cNvPr>
          <p:cNvSpPr/>
          <p:nvPr/>
        </p:nvSpPr>
        <p:spPr>
          <a:xfrm flipH="1">
            <a:off x="4667786" y="0"/>
            <a:ext cx="2949756" cy="4114238"/>
          </a:xfrm>
          <a:prstGeom prst="verticalScroll">
            <a:avLst/>
          </a:prstGeom>
          <a:gradFill>
            <a:gsLst>
              <a:gs pos="0">
                <a:schemeClr val="accent5">
                  <a:shade val="51000"/>
                  <a:satMod val="130000"/>
                  <a:alpha val="0"/>
                </a:schemeClr>
              </a:gs>
              <a:gs pos="80000">
                <a:schemeClr val="accent5">
                  <a:shade val="93000"/>
                  <a:satMod val="130000"/>
                </a:schemeClr>
              </a:gs>
              <a:gs pos="100000">
                <a:schemeClr val="accent5">
                  <a:shade val="94000"/>
                  <a:satMod val="135000"/>
                </a:schemeClr>
              </a:gs>
            </a:gsLst>
            <a:lin ang="15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b="1" i="0" dirty="0">
                <a:solidFill>
                  <a:schemeClr val="bg1"/>
                </a:solidFill>
                <a:effectLst/>
                <a:latin typeface="SimSun" panose="02010600030101010101" pitchFamily="2" charset="-122"/>
                <a:ea typeface="SimSun" panose="02010600030101010101" pitchFamily="2" charset="-122"/>
              </a:rPr>
              <a:t>This information is crucial for understanding the renormalization group flow of the theory, which describes how the fundamental parameters of the theory evolve as we change the energy scale </a:t>
            </a:r>
            <a:r>
              <a:rPr lang="en-US" sz="1050" b="0" i="0" dirty="0">
                <a:solidFill>
                  <a:srgbClr val="D1D5DB"/>
                </a:solidFill>
                <a:effectLst/>
                <a:latin typeface="Söhne"/>
              </a:rPr>
              <a:t>. </a:t>
            </a:r>
            <a:r>
              <a:rPr lang="en-US" sz="1050" b="1" i="0" dirty="0">
                <a:solidFill>
                  <a:schemeClr val="bg1"/>
                </a:solidFill>
                <a:effectLst/>
                <a:latin typeface="SimSun" panose="02010600030101010101" pitchFamily="2" charset="-122"/>
                <a:ea typeface="SimSun" panose="02010600030101010101" pitchFamily="2" charset="-122"/>
              </a:rPr>
              <a:t>By analyzing the beta function, string theorists can study the behavior of string theory at different energy scales and make predictions about its properties. For example, the beta function can be used to determine whether a string theory is asymptotically free or exhibits a fixed-point behavior. These properties have important implications for the ultraviolet and infrared behavior of the theory.</a:t>
            </a:r>
            <a:endParaRPr lang="en-IN" sz="1050" b="1" dirty="0">
              <a:solidFill>
                <a:schemeClr val="bg1"/>
              </a:solidFill>
              <a:latin typeface="SimSun" panose="02010600030101010101" pitchFamily="2" charset="-122"/>
              <a:ea typeface="SimSun" panose="02010600030101010101" pitchFamily="2" charset="-122"/>
            </a:endParaRPr>
          </a:p>
        </p:txBody>
      </p:sp>
      <p:pic>
        <p:nvPicPr>
          <p:cNvPr id="25" name="Picture 24">
            <a:extLst>
              <a:ext uri="{FF2B5EF4-FFF2-40B4-BE49-F238E27FC236}">
                <a16:creationId xmlns:a16="http://schemas.microsoft.com/office/drawing/2014/main" id="{651A367F-685C-8637-76A6-60D5BA41FF6B}"/>
              </a:ext>
            </a:extLst>
          </p:cNvPr>
          <p:cNvPicPr>
            <a:picLocks noChangeAspect="1"/>
          </p:cNvPicPr>
          <p:nvPr/>
        </p:nvPicPr>
        <p:blipFill>
          <a:blip r:embed="rId16"/>
          <a:stretch>
            <a:fillRect/>
          </a:stretch>
        </p:blipFill>
        <p:spPr>
          <a:xfrm>
            <a:off x="-11563" y="4165654"/>
            <a:ext cx="3071126" cy="20195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Thought Bubble: Cloud 25">
            <a:extLst>
              <a:ext uri="{FF2B5EF4-FFF2-40B4-BE49-F238E27FC236}">
                <a16:creationId xmlns:a16="http://schemas.microsoft.com/office/drawing/2014/main" id="{F03EA5CF-781C-D9C2-2207-7DC88BFF3CC9}"/>
              </a:ext>
            </a:extLst>
          </p:cNvPr>
          <p:cNvSpPr/>
          <p:nvPr/>
        </p:nvSpPr>
        <p:spPr>
          <a:xfrm flipH="1">
            <a:off x="6705600" y="4318097"/>
            <a:ext cx="2332165" cy="1559544"/>
          </a:xfrm>
          <a:prstGeom prst="cloudCallout">
            <a:avLst/>
          </a:prstGeom>
          <a:gradFill>
            <a:gsLst>
              <a:gs pos="0">
                <a:schemeClr val="accent5">
                  <a:shade val="51000"/>
                  <a:satMod val="130000"/>
                  <a:alpha val="0"/>
                </a:schemeClr>
              </a:gs>
              <a:gs pos="80000">
                <a:schemeClr val="accent5">
                  <a:shade val="93000"/>
                  <a:satMod val="130000"/>
                </a:schemeClr>
              </a:gs>
              <a:gs pos="100000">
                <a:schemeClr val="accent5">
                  <a:shade val="94000"/>
                  <a:satMod val="135000"/>
                </a:schemeClr>
              </a:gs>
            </a:gsLst>
            <a:lin ang="15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i="1" u="sng" dirty="0">
                <a:latin typeface="Arial Black" panose="020B0A04020102020204" pitchFamily="34" charset="0"/>
              </a:rPr>
              <a:t>References</a:t>
            </a:r>
          </a:p>
          <a:p>
            <a:pPr algn="ctr"/>
            <a:r>
              <a:rPr lang="en-US" sz="900" dirty="0">
                <a:latin typeface="+mj-lt"/>
                <a:hlinkClick r:id="rId17"/>
              </a:rPr>
              <a:t>https://www.ijsr.net/archive/v9i11/SR201122201029.pdf</a:t>
            </a:r>
            <a:endParaRPr lang="en-US" sz="900" dirty="0">
              <a:latin typeface="+mj-lt"/>
            </a:endParaRPr>
          </a:p>
          <a:p>
            <a:pPr algn="ctr"/>
            <a:endParaRPr lang="en-US" sz="900" dirty="0">
              <a:solidFill>
                <a:srgbClr val="0066FF"/>
              </a:solidFill>
              <a:latin typeface="+mj-lt"/>
            </a:endParaRPr>
          </a:p>
          <a:p>
            <a:pPr algn="ctr"/>
            <a:r>
              <a:rPr lang="en-US" sz="900" u="sng" dirty="0">
                <a:solidFill>
                  <a:srgbClr val="0066FF"/>
                </a:solidFill>
                <a:latin typeface="+mj-lt"/>
              </a:rPr>
              <a:t>http://sces.phys.utk.edu/~moreo/mm08/Riddi.pdf</a:t>
            </a:r>
          </a:p>
        </p:txBody>
      </p:sp>
      <p:sp>
        <p:nvSpPr>
          <p:cNvPr id="27" name="Wave 26">
            <a:extLst>
              <a:ext uri="{FF2B5EF4-FFF2-40B4-BE49-F238E27FC236}">
                <a16:creationId xmlns:a16="http://schemas.microsoft.com/office/drawing/2014/main" id="{D16481A0-9840-8714-A1C9-AA28EC326215}"/>
              </a:ext>
            </a:extLst>
          </p:cNvPr>
          <p:cNvSpPr/>
          <p:nvPr/>
        </p:nvSpPr>
        <p:spPr>
          <a:xfrm>
            <a:off x="3221755" y="4142813"/>
            <a:ext cx="3429000" cy="2070970"/>
          </a:xfrm>
          <a:prstGeom prst="wave">
            <a:avLst>
              <a:gd name="adj1" fmla="val 12500"/>
              <a:gd name="adj2" fmla="val -288"/>
            </a:avLst>
          </a:prstGeom>
          <a:gradFill>
            <a:gsLst>
              <a:gs pos="0">
                <a:schemeClr val="accent5">
                  <a:shade val="51000"/>
                  <a:satMod val="130000"/>
                  <a:alpha val="0"/>
                </a:schemeClr>
              </a:gs>
              <a:gs pos="80000">
                <a:schemeClr val="accent5">
                  <a:shade val="93000"/>
                  <a:satMod val="130000"/>
                </a:schemeClr>
              </a:gs>
              <a:gs pos="100000">
                <a:schemeClr val="accent5">
                  <a:shade val="94000"/>
                  <a:satMod val="135000"/>
                </a:schemeClr>
              </a:gs>
            </a:gsLst>
          </a:gra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b="1" i="0" dirty="0">
                <a:solidFill>
                  <a:schemeClr val="bg1"/>
                </a:solidFill>
                <a:effectLst/>
                <a:latin typeface="SimSun" panose="02010600030101010101" pitchFamily="2" charset="-122"/>
                <a:ea typeface="SimSun" panose="02010600030101010101" pitchFamily="2" charset="-122"/>
              </a:rPr>
              <a:t>Overall, the beta function is a fundamental tool in understanding the behavior and properties of string theory at different energy scales, and it plays a crucial role in the study of renormalization group flow, anomaly cancellation, and the ultraviolet and infrared behavior of the theory.</a:t>
            </a:r>
            <a:endParaRPr lang="en-IN" sz="1100" b="1" dirty="0">
              <a:solidFill>
                <a:schemeClr val="bg1"/>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015916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3854</TotalTime>
  <Words>585</Words>
  <Application>Microsoft Office PowerPoint</Application>
  <PresentationFormat>On-screen Show (4:3)</PresentationFormat>
  <Paragraphs>46</Paragraphs>
  <Slides>2</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vt:i4>
      </vt:variant>
    </vt:vector>
  </HeadingPairs>
  <TitlesOfParts>
    <vt:vector size="14" baseType="lpstr">
      <vt:lpstr>SimSun</vt:lpstr>
      <vt:lpstr>Arial</vt:lpstr>
      <vt:lpstr>Arial Black</vt:lpstr>
      <vt:lpstr>Bahnschrift SemiCondensed</vt:lpstr>
      <vt:lpstr>Bahnschrift SemiLight SemiConde</vt:lpstr>
      <vt:lpstr>Berlin Sans FB Demi</vt:lpstr>
      <vt:lpstr>Calibri</vt:lpstr>
      <vt:lpstr>Marcellus</vt:lpstr>
      <vt:lpstr>Söhne</vt:lpstr>
      <vt:lpstr>Times New Roman</vt:lpstr>
      <vt:lpstr>Wingdings</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Mathematics-I</dc:title>
  <dc:creator>Lenovo</dc:creator>
  <cp:lastModifiedBy>Akshat</cp:lastModifiedBy>
  <cp:revision>199</cp:revision>
  <dcterms:created xsi:type="dcterms:W3CDTF">2006-08-16T00:00:00Z</dcterms:created>
  <dcterms:modified xsi:type="dcterms:W3CDTF">2023-05-24T07:59:07Z</dcterms:modified>
</cp:coreProperties>
</file>